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9"/>
  </p:notesMasterIdLst>
  <p:sldIdLst>
    <p:sldId id="256" r:id="rId2"/>
    <p:sldId id="268" r:id="rId3"/>
    <p:sldId id="258" r:id="rId4"/>
    <p:sldId id="271" r:id="rId5"/>
    <p:sldId id="280" r:id="rId6"/>
    <p:sldId id="281" r:id="rId7"/>
    <p:sldId id="257" r:id="rId8"/>
    <p:sldId id="270" r:id="rId9"/>
    <p:sldId id="267" r:id="rId10"/>
    <p:sldId id="259" r:id="rId11"/>
    <p:sldId id="260" r:id="rId12"/>
    <p:sldId id="266" r:id="rId13"/>
    <p:sldId id="273" r:id="rId14"/>
    <p:sldId id="272" r:id="rId15"/>
    <p:sldId id="276" r:id="rId16"/>
    <p:sldId id="261" r:id="rId17"/>
    <p:sldId id="265" r:id="rId18"/>
    <p:sldId id="275" r:id="rId19"/>
    <p:sldId id="277" r:id="rId20"/>
    <p:sldId id="279" r:id="rId21"/>
    <p:sldId id="274" r:id="rId22"/>
    <p:sldId id="262" r:id="rId23"/>
    <p:sldId id="278" r:id="rId24"/>
    <p:sldId id="282" r:id="rId25"/>
    <p:sldId id="283" r:id="rId26"/>
    <p:sldId id="284" r:id="rId27"/>
    <p:sldId id="26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107" d="100"/>
          <a:sy n="107" d="100"/>
        </p:scale>
        <p:origin x="-9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E9E3-5BF7-4062-9CF2-0B2EC3FA08B6}" type="datetimeFigureOut">
              <a:rPr lang="it-IT" smtClean="0"/>
              <a:t>16/11/2014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19CEB-31A9-4E61-A91C-51D0DFF662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6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C00000"/>
            </a:gs>
            <a:gs pos="100000">
              <a:srgbClr val="FF00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DCD58-F8A6-4760-BF66-D7C06FD61D04}" type="datetimeFigureOut">
              <a:rPr lang="it-IT" smtClean="0"/>
              <a:pPr/>
              <a:t>16/11/2014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3403-FF6E-4AF8-ACFF-987FF3D7B7F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source.org/wiki/Tragedie_di_Eschilo_(Romagnoli)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://it.wikisource.org/wiki/Autore:Eschi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t.wikisource.org/wiki/Categoria:Testi_del_1922" TargetMode="External"/><Relationship Id="rId4" Type="http://schemas.openxmlformats.org/officeDocument/2006/relationships/hyperlink" Target="http://it.wikisource.org/wiki/Autore:Ettore_Romagnol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ramma.it/engramma_revolution/49/049_saggi_centanni_rubino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t.wikipedia.org/wiki/Tragedia_gre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4275" y="1844824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AGAMENNONE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27984" y="304342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</a:t>
            </a:r>
            <a:r>
              <a:rPr lang="it-IT" dirty="0" smtClean="0"/>
              <a:t>i Eschilo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57209" y="4365104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</a:t>
            </a:r>
            <a:r>
              <a:rPr lang="it-IT" dirty="0" smtClean="0">
                <a:solidFill>
                  <a:schemeClr val="bg1"/>
                </a:solidFill>
              </a:rPr>
              <a:t> cura di:</a:t>
            </a:r>
          </a:p>
          <a:p>
            <a:r>
              <a:rPr lang="it-IT" i="1" dirty="0" smtClean="0">
                <a:solidFill>
                  <a:schemeClr val="bg1"/>
                </a:solidFill>
              </a:rPr>
              <a:t>                    Mario Paganini</a:t>
            </a:r>
          </a:p>
          <a:p>
            <a:r>
              <a:rPr lang="it-IT" i="1" dirty="0" smtClean="0">
                <a:solidFill>
                  <a:schemeClr val="bg1"/>
                </a:solidFill>
              </a:rPr>
              <a:t>                    Andrea </a:t>
            </a:r>
            <a:r>
              <a:rPr lang="it-IT" i="1" dirty="0" err="1" smtClean="0">
                <a:solidFill>
                  <a:schemeClr val="bg1"/>
                </a:solidFill>
              </a:rPr>
              <a:t>Pugnetti</a:t>
            </a:r>
            <a:endParaRPr lang="it-IT" i="1" dirty="0" smtClean="0">
              <a:solidFill>
                <a:schemeClr val="bg1"/>
              </a:solidFill>
            </a:endParaRPr>
          </a:p>
          <a:p>
            <a:r>
              <a:rPr lang="it-IT" i="1" dirty="0" smtClean="0">
                <a:solidFill>
                  <a:schemeClr val="bg1"/>
                </a:solidFill>
              </a:rPr>
              <a:t>                    Luigi Meli</a:t>
            </a:r>
          </a:p>
          <a:p>
            <a:r>
              <a:rPr lang="it-IT" i="1" dirty="0" smtClean="0">
                <a:solidFill>
                  <a:schemeClr val="bg1"/>
                </a:solidFill>
              </a:rPr>
              <a:t>                    Carmine Marrazzo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                 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Docente: prof. </a:t>
            </a:r>
            <a:r>
              <a:rPr lang="it-IT" i="1" dirty="0" smtClean="0">
                <a:solidFill>
                  <a:schemeClr val="bg1"/>
                </a:solidFill>
              </a:rPr>
              <a:t>Claudio </a:t>
            </a:r>
            <a:r>
              <a:rPr lang="it-IT" i="1" dirty="0" err="1" smtClean="0">
                <a:solidFill>
                  <a:schemeClr val="bg1"/>
                </a:solidFill>
              </a:rPr>
              <a:t>Naddeo</a:t>
            </a:r>
            <a:endParaRPr lang="it-IT" i="1" dirty="0" smtClean="0">
              <a:solidFill>
                <a:schemeClr val="bg1"/>
              </a:solidFill>
            </a:endParaRPr>
          </a:p>
          <a:p>
            <a:r>
              <a:rPr lang="it-IT" dirty="0" smtClean="0"/>
              <a:t>                  </a:t>
            </a:r>
            <a:endParaRPr lang="it-IT" dirty="0"/>
          </a:p>
        </p:txBody>
      </p:sp>
      <p:pic>
        <p:nvPicPr>
          <p:cNvPr id="2050" name="Picture 2" descr="Liceo Tasso Salern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6264696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95536" y="0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Struttura  dell’Agamennone di Eschilo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052736"/>
            <a:ext cx="8568952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sz="17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PROLOGO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Dall’alto della reggia di Argo una vedetta avvista i fuochi che segnalano la caduta di Troia. La vedetta corre ad avvisare la regina </a:t>
            </a:r>
            <a:r>
              <a:rPr lang="it-IT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Clitennestra</a:t>
            </a:r>
            <a:r>
              <a:rPr lang="it-IT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PARODO: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anziani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presagio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lepre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gravida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sacra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Artemide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inseguita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 due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aquile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Sacrificio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Ifigenia e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invocazione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Zeus.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EPISODIO: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apprende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vittoria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dei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Greci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STASIMO: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vittoria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volontà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Zeus,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preoccupazione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per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endParaRPr lang="de-DE" sz="1400" dirty="0" smtClean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II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EPISODIO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araldo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annuncia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ritorno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gamennone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gioia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Clitemnestra.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II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STASIMO: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ricordo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fuga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Elena.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III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EPISODIO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ingresso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Cassandra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rifiuto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tappeto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rosso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l-GR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φθ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ò</a:t>
            </a:r>
            <a:r>
              <a:rPr lang="el-GR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νος </a:t>
            </a:r>
            <a:r>
              <a:rPr lang="it-IT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τών </a:t>
            </a:r>
            <a:r>
              <a:rPr lang="it-IT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l-GR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θεών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III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STASIMO:coro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agitato da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pensieri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imminente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catastrofe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IV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EPISODIO: Cassandra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profetizza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morte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quella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causa del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delitto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Atreo,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non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viene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creduta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ereditarietà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colpa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IV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STASIMO: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nella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reggia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ESODO: </a:t>
            </a:r>
            <a:r>
              <a:rPr lang="de-DE" sz="14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vendetta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 Cassandra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Egisto. Il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predice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de-DE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vendetta</a:t>
            </a:r>
            <a:r>
              <a:rPr lang="de-DE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de-DE" sz="1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Oreste.</a:t>
            </a:r>
            <a:endParaRPr lang="it-IT" sz="1400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sz="16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411760" y="0"/>
            <a:ext cx="4680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TEMI</a:t>
            </a:r>
            <a:endParaRPr lang="it-IT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0688" y="1034647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la 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vendetta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it-IT" sz="1400" dirty="0" smtClean="0"/>
              <a:t>atto </a:t>
            </a:r>
            <a:r>
              <a:rPr lang="it-IT" sz="1400" dirty="0"/>
              <a:t>obbligatorio per compensare il sangue versato di un </a:t>
            </a:r>
            <a:r>
              <a:rPr lang="it-IT" sz="1400" dirty="0" smtClean="0"/>
              <a:t>parente</a:t>
            </a:r>
            <a:r>
              <a:rPr lang="it-IT" dirty="0" smtClean="0"/>
              <a:t>)</a:t>
            </a:r>
            <a:endParaRPr lang="de-DE" dirty="0" smtClean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dirty="0" smtClean="0">
                <a:ea typeface="Verdana" pitchFamily="34" charset="0"/>
                <a:cs typeface="Verdana" pitchFamily="34" charset="0"/>
              </a:rPr>
              <a:t> ὕβ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ϱις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de-DE" sz="1400" dirty="0" err="1" smtClean="0">
                <a:ea typeface="Verdana" pitchFamily="34" charset="0"/>
                <a:cs typeface="Verdana" pitchFamily="34" charset="0"/>
              </a:rPr>
              <a:t>superbia</a:t>
            </a:r>
            <a:r>
              <a:rPr lang="de-DE" sz="1400" dirty="0" smtClean="0">
                <a:ea typeface="Verdana" pitchFamily="34" charset="0"/>
                <a:cs typeface="Verdana" pitchFamily="34" charset="0"/>
              </a:rPr>
              <a:t> di </a:t>
            </a:r>
            <a:r>
              <a:rPr lang="de-DE" sz="1400" dirty="0" err="1" smtClean="0">
                <a:ea typeface="Verdana" pitchFamily="34" charset="0"/>
                <a:cs typeface="Verdana" pitchFamily="34" charset="0"/>
              </a:rPr>
              <a:t>Agamennone</a:t>
            </a:r>
            <a:r>
              <a:rPr lang="de-DE" sz="1400" dirty="0" smtClean="0">
                <a:ea typeface="Verdana" pitchFamily="34" charset="0"/>
                <a:cs typeface="Verdana" pitchFamily="34" charset="0"/>
              </a:rPr>
              <a:t> e </a:t>
            </a:r>
            <a:r>
              <a:rPr lang="de-DE" sz="1400" dirty="0" err="1" smtClean="0">
                <a:ea typeface="Verdana" pitchFamily="34" charset="0"/>
                <a:cs typeface="Verdana" pitchFamily="34" charset="0"/>
              </a:rPr>
              <a:t>dei</a:t>
            </a:r>
            <a:r>
              <a:rPr lang="de-DE" sz="1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ea typeface="Verdana" pitchFamily="34" charset="0"/>
                <a:cs typeface="Verdana" pitchFamily="34" charset="0"/>
              </a:rPr>
              <a:t>capi</a:t>
            </a:r>
            <a:r>
              <a:rPr lang="de-DE" sz="14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 smtClean="0">
                <a:ea typeface="Verdana" pitchFamily="34" charset="0"/>
                <a:cs typeface="Verdana" pitchFamily="34" charset="0"/>
              </a:rPr>
              <a:t>greci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).</a:t>
            </a:r>
            <a:endParaRPr lang="it-IT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ereditarietà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dirty="0">
                <a:ea typeface="Verdana" pitchFamily="34" charset="0"/>
                <a:cs typeface="Verdana" pitchFamily="34" charset="0"/>
              </a:rPr>
              <a:t>della 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colpa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dirty="0">
                <a:ea typeface="Verdana" pitchFamily="34" charset="0"/>
                <a:cs typeface="Verdana" pitchFamily="34" charset="0"/>
              </a:rPr>
              <a:t>(</a:t>
            </a:r>
            <a:r>
              <a:rPr lang="de-DE" sz="1400" dirty="0" err="1">
                <a:ea typeface="Verdana" pitchFamily="34" charset="0"/>
                <a:cs typeface="Verdana" pitchFamily="34" charset="0"/>
              </a:rPr>
              <a:t>colpe</a:t>
            </a:r>
            <a:r>
              <a:rPr lang="de-DE" sz="1400" dirty="0">
                <a:ea typeface="Verdana" pitchFamily="34" charset="0"/>
                <a:cs typeface="Verdana" pitchFamily="34" charset="0"/>
              </a:rPr>
              <a:t> di </a:t>
            </a:r>
            <a:r>
              <a:rPr lang="de-DE" sz="1400" dirty="0" smtClean="0">
                <a:ea typeface="Verdana" pitchFamily="34" charset="0"/>
                <a:cs typeface="Verdana" pitchFamily="34" charset="0"/>
              </a:rPr>
              <a:t>Atreo </a:t>
            </a:r>
            <a:r>
              <a:rPr lang="de-DE" sz="1400" dirty="0" err="1">
                <a:ea typeface="Verdana" pitchFamily="34" charset="0"/>
                <a:cs typeface="Verdana" pitchFamily="34" charset="0"/>
              </a:rPr>
              <a:t>tramandate</a:t>
            </a:r>
            <a:r>
              <a:rPr lang="de-DE" sz="1400" dirty="0">
                <a:ea typeface="Verdana" pitchFamily="34" charset="0"/>
                <a:cs typeface="Verdana" pitchFamily="34" charset="0"/>
              </a:rPr>
              <a:t> ai </a:t>
            </a:r>
            <a:r>
              <a:rPr lang="de-DE" sz="1400" dirty="0" err="1">
                <a:ea typeface="Verdana" pitchFamily="34" charset="0"/>
                <a:cs typeface="Verdana" pitchFamily="34" charset="0"/>
              </a:rPr>
              <a:t>figli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).</a:t>
            </a:r>
            <a:endParaRPr lang="it-IT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dirty="0" smtClean="0">
                <a:latin typeface="SymbolGreekII" panose="00000400000000000000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latin typeface="SymbolGreekII" panose="00000400000000000000" pitchFamily="2" charset="0"/>
                <a:ea typeface="Verdana" pitchFamily="34" charset="0"/>
                <a:cs typeface="Verdana" pitchFamily="34" charset="0"/>
              </a:rPr>
              <a:t>Dikh</a:t>
            </a:r>
            <a:r>
              <a:rPr lang="de-DE" dirty="0" smtClean="0">
                <a:latin typeface="SymbolGreekII" panose="00000400000000000000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giustizia</a:t>
            </a:r>
            <a:r>
              <a:rPr lang="de-DE" dirty="0">
                <a:ea typeface="Verdana" pitchFamily="34" charset="0"/>
                <a:cs typeface="Verdana" pitchFamily="34" charset="0"/>
              </a:rPr>
              <a:t>) 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(</a:t>
            </a:r>
            <a:r>
              <a:rPr lang="it-IT" sz="1400" dirty="0" smtClean="0"/>
              <a:t>associata </a:t>
            </a:r>
            <a:r>
              <a:rPr lang="it-IT" sz="1400" dirty="0"/>
              <a:t>ad </a:t>
            </a:r>
            <a:r>
              <a:rPr lang="it-IT" sz="1400" dirty="0" err="1" smtClean="0">
                <a:latin typeface="SymbolGreekII" panose="00000400000000000000" pitchFamily="2" charset="0"/>
              </a:rPr>
              <a:t>ath</a:t>
            </a:r>
            <a:r>
              <a:rPr lang="it-IT" sz="1400" dirty="0" smtClean="0">
                <a:latin typeface="SymbolGreekII" panose="00000400000000000000" pitchFamily="2" charset="0"/>
              </a:rPr>
              <a:t> </a:t>
            </a:r>
            <a:r>
              <a:rPr lang="it-IT" sz="1400" dirty="0" smtClean="0"/>
              <a:t>ed </a:t>
            </a:r>
            <a:r>
              <a:rPr lang="it-IT" sz="1400" dirty="0"/>
              <a:t>alle Erinni, le furie </a:t>
            </a:r>
            <a:r>
              <a:rPr lang="it-IT" sz="1400" dirty="0" smtClean="0"/>
              <a:t>vendicatrici)</a:t>
            </a:r>
            <a:r>
              <a:rPr lang="de-DE" sz="1400" dirty="0" smtClean="0">
                <a:ea typeface="Verdana" pitchFamily="34" charset="0"/>
                <a:cs typeface="Verdana" pitchFamily="34" charset="0"/>
              </a:rPr>
              <a:t>.</a:t>
            </a:r>
            <a:endParaRPr lang="it-IT" sz="1400" dirty="0">
              <a:ea typeface="Verdana" pitchFamily="34" charset="0"/>
              <a:cs typeface="Verdan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 smtClean="0">
                <a:ea typeface="Verdana" pitchFamily="34" charset="0"/>
                <a:cs typeface="Verdana" pitchFamily="34" charset="0"/>
              </a:rPr>
              <a:t>πάθει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de-DE" dirty="0" err="1">
                <a:ea typeface="Verdana" pitchFamily="34" charset="0"/>
                <a:cs typeface="Verdana" pitchFamily="34" charset="0"/>
              </a:rPr>
              <a:t>μάθος</a:t>
            </a:r>
            <a:r>
              <a:rPr lang="de-DE" dirty="0">
                <a:ea typeface="Verdana" pitchFamily="34" charset="0"/>
                <a:cs typeface="Verdana" pitchFamily="34" charset="0"/>
              </a:rPr>
              <a:t> (</a:t>
            </a:r>
            <a:r>
              <a:rPr lang="de-DE" sz="1400" dirty="0" err="1">
                <a:ea typeface="Verdana" pitchFamily="34" charset="0"/>
                <a:cs typeface="Verdana" pitchFamily="34" charset="0"/>
              </a:rPr>
              <a:t>conoscenza</a:t>
            </a:r>
            <a:r>
              <a:rPr lang="de-DE" sz="140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ea typeface="Verdana" pitchFamily="34" charset="0"/>
                <a:cs typeface="Verdana" pitchFamily="34" charset="0"/>
              </a:rPr>
              <a:t>tramite</a:t>
            </a:r>
            <a:r>
              <a:rPr lang="de-DE" sz="1400" dirty="0">
                <a:ea typeface="Verdana" pitchFamily="34" charset="0"/>
                <a:cs typeface="Verdana" pitchFamily="34" charset="0"/>
              </a:rPr>
              <a:t> </a:t>
            </a:r>
            <a:r>
              <a:rPr lang="de-DE" sz="1400" dirty="0" err="1">
                <a:ea typeface="Verdana" pitchFamily="34" charset="0"/>
                <a:cs typeface="Verdana" pitchFamily="34" charset="0"/>
              </a:rPr>
              <a:t>sofferenza</a:t>
            </a:r>
            <a:r>
              <a:rPr lang="de-DE" dirty="0" smtClean="0">
                <a:ea typeface="Verdana" pitchFamily="34" charset="0"/>
                <a:cs typeface="Verdana" pitchFamily="34" charset="0"/>
              </a:rPr>
              <a:t>).</a:t>
            </a:r>
            <a:endParaRPr lang="it-IT" dirty="0">
              <a:ea typeface="Verdana" pitchFamily="34" charset="0"/>
              <a:cs typeface="Verdana" pitchFamily="34" charset="0"/>
            </a:endParaRPr>
          </a:p>
          <a:p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magine 5" descr="banf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70331"/>
            <a:ext cx="3793604" cy="344585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4499992" y="4293096"/>
            <a:ext cx="3816424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Clitemnestra</a:t>
            </a:r>
            <a:r>
              <a:rPr lang="it-IT" dirty="0" smtClean="0">
                <a:solidFill>
                  <a:schemeClr val="bg1"/>
                </a:solidFill>
              </a:rPr>
              <a:t> accoglie Agamennone al ritorno da Troia</a:t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it-IT" sz="1200" dirty="0" smtClean="0">
                <a:solidFill>
                  <a:schemeClr val="bg1"/>
                </a:solidFill>
              </a:rPr>
              <a:t>1917-18 </a:t>
            </a:r>
            <a:r>
              <a:rPr lang="it-IT" sz="1200" i="1" dirty="0" err="1" smtClean="0">
                <a:solidFill>
                  <a:schemeClr val="bg1"/>
                </a:solidFill>
              </a:rPr>
              <a:t>Oresteya</a:t>
            </a:r>
            <a:r>
              <a:rPr lang="it-IT" sz="1200" i="1" dirty="0" smtClean="0">
                <a:solidFill>
                  <a:schemeClr val="bg1"/>
                </a:solidFill>
              </a:rPr>
              <a:t>: </a:t>
            </a:r>
            <a:r>
              <a:rPr lang="it-IT" sz="1200" dirty="0" smtClean="0">
                <a:solidFill>
                  <a:schemeClr val="bg1"/>
                </a:solidFill>
              </a:rPr>
              <a:t>opera composta da </a:t>
            </a:r>
            <a:r>
              <a:rPr lang="it-IT" sz="1200" dirty="0" err="1" smtClean="0">
                <a:solidFill>
                  <a:schemeClr val="bg1"/>
                </a:solidFill>
              </a:rPr>
              <a:t>Sergéy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Ivanovich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Tanéev</a:t>
            </a:r>
            <a:r>
              <a:rPr lang="it-IT" sz="1200" dirty="0" smtClean="0">
                <a:solidFill>
                  <a:schemeClr val="bg1"/>
                </a:solidFill>
              </a:rPr>
              <a:t>. Rappresentata al </a:t>
            </a:r>
            <a:r>
              <a:rPr lang="it-IT" sz="1200" dirty="0" err="1" smtClean="0">
                <a:solidFill>
                  <a:schemeClr val="bg1"/>
                </a:solidFill>
              </a:rPr>
              <a:t>Theatre</a:t>
            </a:r>
            <a:r>
              <a:rPr lang="it-IT" sz="1200" dirty="0" smtClean="0">
                <a:solidFill>
                  <a:schemeClr val="bg1"/>
                </a:solidFill>
              </a:rPr>
              <a:t> of the </a:t>
            </a:r>
            <a:r>
              <a:rPr lang="it-IT" sz="1200" dirty="0" err="1" smtClean="0">
                <a:solidFill>
                  <a:schemeClr val="bg1"/>
                </a:solidFill>
              </a:rPr>
              <a:t>Council</a:t>
            </a:r>
            <a:r>
              <a:rPr lang="it-IT" sz="1200" dirty="0" smtClean="0">
                <a:solidFill>
                  <a:schemeClr val="bg1"/>
                </a:solidFill>
              </a:rPr>
              <a:t> of </a:t>
            </a:r>
            <a:r>
              <a:rPr lang="it-IT" sz="1200" dirty="0" err="1" smtClean="0">
                <a:solidFill>
                  <a:schemeClr val="bg1"/>
                </a:solidFill>
              </a:rPr>
              <a:t>Workers</a:t>
            </a:r>
            <a:r>
              <a:rPr lang="it-IT" sz="1200" dirty="0" smtClean="0">
                <a:solidFill>
                  <a:schemeClr val="bg1"/>
                </a:solidFill>
              </a:rPr>
              <a:t>’ </a:t>
            </a:r>
            <a:r>
              <a:rPr lang="it-IT" sz="1200" dirty="0" err="1" smtClean="0">
                <a:solidFill>
                  <a:schemeClr val="bg1"/>
                </a:solidFill>
              </a:rPr>
              <a:t>Deputies</a:t>
            </a:r>
            <a:r>
              <a:rPr lang="it-IT" sz="1200" dirty="0" smtClean="0">
                <a:solidFill>
                  <a:schemeClr val="bg1"/>
                </a:solidFill>
              </a:rPr>
              <a:t> di Mosca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33265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Testimonianze iconografiche del mito </a:t>
            </a:r>
            <a:endParaRPr lang="it-IT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Immagine 4" descr="clitennestra_cassan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479" y="1605133"/>
            <a:ext cx="3925205" cy="393305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4355976" y="5517232"/>
            <a:ext cx="4176464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Uccisione di Cassandra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Museo Archeologico Nazionale di Ferrara</a:t>
            </a:r>
            <a:endParaRPr lang="it-IT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pload.wikimedia.org/wikipedia/commons/thumb/e/e8/Lekanis_Agamemnon_MNA_Taranto.jpg/640px-Lekanis_Agamemnon_MNA_Tara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816424" cy="528098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4788024" y="5085184"/>
            <a:ext cx="3816424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Agamennone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sz="1400" dirty="0" smtClean="0">
                <a:solidFill>
                  <a:schemeClr val="bg1"/>
                </a:solidFill>
              </a:rPr>
              <a:t>da un frammento conservato al Museo Nazionale Archeologico di Taranto.</a:t>
            </a:r>
            <a:endParaRPr lang="it-IT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5075700" cy="51845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5436096" y="3853249"/>
            <a:ext cx="36004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Egisto sollecita </a:t>
            </a:r>
            <a:r>
              <a:rPr lang="it-IT" dirty="0" err="1" smtClean="0">
                <a:solidFill>
                  <a:schemeClr val="bg1"/>
                </a:solidFill>
              </a:rPr>
              <a:t>Clitemnestra</a:t>
            </a:r>
            <a:r>
              <a:rPr lang="it-IT" dirty="0" smtClean="0">
                <a:solidFill>
                  <a:schemeClr val="bg1"/>
                </a:solidFill>
              </a:rPr>
              <a:t> esitante                prima di uccidere Agamennone, in un dipinto di Pierre-</a:t>
            </a:r>
            <a:r>
              <a:rPr lang="it-IT" dirty="0" err="1" smtClean="0">
                <a:solidFill>
                  <a:schemeClr val="bg1"/>
                </a:solidFill>
              </a:rPr>
              <a:t>Narcisse</a:t>
            </a:r>
            <a:r>
              <a:rPr lang="it-IT" dirty="0" smtClean="0">
                <a:solidFill>
                  <a:schemeClr val="bg1"/>
                </a:solidFill>
              </a:rPr>
              <a:t>-</a:t>
            </a:r>
            <a:r>
              <a:rPr lang="it-IT" dirty="0" err="1" smtClean="0">
                <a:solidFill>
                  <a:schemeClr val="bg1"/>
                </a:solidFill>
              </a:rPr>
              <a:t>Guerin</a:t>
            </a:r>
            <a:r>
              <a:rPr lang="it-IT" dirty="0" smtClean="0">
                <a:solidFill>
                  <a:schemeClr val="bg1"/>
                </a:solidFill>
              </a:rPr>
              <a:t>, 1817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traduzioni: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5122912" cy="3429001"/>
          </a:xfrm>
        </p:spPr>
        <p:txBody>
          <a:bodyPr>
            <a:normAutofit/>
          </a:bodyPr>
          <a:lstStyle/>
          <a:p>
            <a:r>
              <a:rPr lang="it-IT" sz="1600" b="1" dirty="0">
                <a:hlinkClick r:id="rId2" tooltip="Autore:Eschilo"/>
              </a:rPr>
              <a:t>Eschilo</a:t>
            </a:r>
            <a:r>
              <a:rPr lang="it-IT" sz="1600" dirty="0"/>
              <a:t>: </a:t>
            </a:r>
            <a:r>
              <a:rPr lang="it-IT" sz="1600" b="1" i="1" dirty="0">
                <a:hlinkClick r:id="rId3" tooltip="Tragedie di Eschilo (Romagnoli)"/>
              </a:rPr>
              <a:t>Le tragedie</a:t>
            </a:r>
            <a:r>
              <a:rPr lang="it-IT" sz="1600" dirty="0"/>
              <a:t>  — </a:t>
            </a:r>
            <a:r>
              <a:rPr lang="it-IT" sz="1600" i="1" dirty="0"/>
              <a:t>I poeti greci tradotti da </a:t>
            </a:r>
            <a:r>
              <a:rPr lang="it-IT" sz="1600" i="1" dirty="0">
                <a:hlinkClick r:id="rId4" tooltip="Autore:Ettore Romagnoli"/>
              </a:rPr>
              <a:t>Ettore Romagnoli</a:t>
            </a:r>
            <a:r>
              <a:rPr lang="it-IT" sz="1600" i="1" dirty="0"/>
              <a:t>.</a:t>
            </a:r>
            <a:r>
              <a:rPr lang="it-IT" sz="1600" dirty="0"/>
              <a:t>, volume II: </a:t>
            </a:r>
            <a:r>
              <a:rPr lang="it-IT" sz="1600" i="1" dirty="0"/>
              <a:t>Agamennone, Le Coefore, Le </a:t>
            </a:r>
            <a:r>
              <a:rPr lang="it-IT" sz="1600" i="1" dirty="0" err="1"/>
              <a:t>Eumenidi</a:t>
            </a:r>
            <a:r>
              <a:rPr lang="it-IT" sz="1600" dirty="0"/>
              <a:t>, </a:t>
            </a:r>
            <a:r>
              <a:rPr lang="it-IT" sz="1600" dirty="0" smtClean="0"/>
              <a:t>Bologna</a:t>
            </a:r>
            <a:r>
              <a:rPr lang="it-IT" sz="1600" dirty="0"/>
              <a:t>, </a:t>
            </a:r>
            <a:r>
              <a:rPr lang="it-IT" sz="1600" dirty="0">
                <a:hlinkClick r:id="rId5" tooltip="Categoria:Testi del 1922"/>
              </a:rPr>
              <a:t>1922</a:t>
            </a:r>
            <a:r>
              <a:rPr lang="it-IT" sz="1600" dirty="0"/>
              <a:t>.</a:t>
            </a:r>
          </a:p>
        </p:txBody>
      </p:sp>
      <p:pic>
        <p:nvPicPr>
          <p:cNvPr id="2050" name="Picture 2" descr="http://upload.wikimedia.org/wikipedia/commons/thumb/d/da/Tragedie_di_Eschilo_%28Romagnoli%29_II.djvu/page2-250px-Tragedie_di_Eschilo_%28Romagnoli%29_II.djv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3717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Ettore_Romagno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3356992"/>
            <a:ext cx="1885184" cy="293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105157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Altra traduzione in italiano dell’</a:t>
            </a:r>
            <a:r>
              <a:rPr lang="it-IT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di Eschilo è quella di  M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 VALGIMIGLI, </a:t>
            </a:r>
            <a:r>
              <a:rPr lang="it-IT" sz="16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Orestea</a:t>
            </a:r>
            <a:r>
              <a:rPr lang="it-IT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(Firenze 1948), scelta dall’INDA per la rassegna del teatro classico di Siracusa alla ripresa delle rappresentazioni dopo la II guerra mondiale. </a:t>
            </a:r>
          </a:p>
          <a:p>
            <a:pPr algn="just"/>
            <a:endParaRPr lang="it-IT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magine 5" descr="Manara_Valgimig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758067"/>
            <a:ext cx="2160240" cy="332537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 rot="20204801">
            <a:off x="968761" y="2895799"/>
            <a:ext cx="34712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Le parole di Eschilo dovettero risuonare nella pietra nuda del teatro siracusano come la conferma di una consapevolezza ormai acquisita e condivisa tra chi aveva sperimentato gli orrori della seconda guerra mondiale: il 16 aprile 1914 ciò non lo capimmo e non lo potevamo capire, ma oggi è tutto manifesto". </a:t>
            </a:r>
            <a:endParaRPr lang="it-IT" i="1" dirty="0">
              <a:latin typeface="Arabic Typesetting" panose="03020402040406030203" pitchFamily="66" charset="-78"/>
              <a:ea typeface="Verdana" pitchFamily="34" charset="0"/>
              <a:cs typeface="Arabic Typesetting" panose="03020402040406030203" pitchFamily="66" charset="-78"/>
            </a:endParaRPr>
          </a:p>
          <a:p>
            <a:pPr algn="just"/>
            <a:r>
              <a:rPr lang="it-IT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La conoscenza nasce dalla sofferenza da </a:t>
            </a:r>
            <a:r>
              <a:rPr lang="it-IT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Il </a:t>
            </a:r>
            <a:r>
              <a:rPr lang="it-IT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Popolo Italiano </a:t>
            </a:r>
            <a:r>
              <a:rPr lang="it-IT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del 19/9/1948</a:t>
            </a:r>
            <a:endParaRPr lang="it-IT" sz="1600" dirty="0">
              <a:latin typeface="Angsana New" panose="02020603050405020304" pitchFamily="18" charset="-34"/>
              <a:ea typeface="Verdana" pitchFamily="34" charset="0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l’</a:t>
            </a:r>
            <a:r>
              <a:rPr lang="it-IT" sz="3600" b="1" i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Orestiade</a:t>
            </a:r>
            <a:r>
              <a:rPr lang="it-IT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di Pasolini (1960)</a:t>
            </a:r>
            <a:endParaRPr lang="it-IT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Immagine 4" descr="PPP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953103"/>
            <a:ext cx="2017660" cy="26618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7524" y="1124744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Pasolini </a:t>
            </a:r>
            <a:r>
              <a:rPr lang="it-IT" sz="1400" dirty="0" smtClean="0"/>
              <a:t>intraprende </a:t>
            </a:r>
            <a:r>
              <a:rPr lang="it-IT" sz="1400" dirty="0"/>
              <a:t>la traduzione della trilogia eschilea su richiesta di Vittorio </a:t>
            </a:r>
            <a:r>
              <a:rPr lang="it-IT" sz="1400" dirty="0" smtClean="0"/>
              <a:t>Gassman </a:t>
            </a:r>
            <a:r>
              <a:rPr lang="it-IT" sz="1400" dirty="0"/>
              <a:t>che intendeva mettere in scena l’</a:t>
            </a:r>
            <a:r>
              <a:rPr lang="it-IT" sz="1400" i="1" dirty="0" err="1"/>
              <a:t>Orestea</a:t>
            </a:r>
            <a:r>
              <a:rPr lang="it-IT" sz="1400" dirty="0"/>
              <a:t> di Eschilo e cercava un </a:t>
            </a:r>
            <a:r>
              <a:rPr lang="it-IT" sz="1400" dirty="0" smtClean="0"/>
              <a:t>traduttore. Il </a:t>
            </a:r>
            <a:r>
              <a:rPr lang="it-IT" sz="1400" dirty="0"/>
              <a:t>poeta consegna </a:t>
            </a:r>
            <a:r>
              <a:rPr lang="it-IT" sz="1400" dirty="0" smtClean="0"/>
              <a:t>la </a:t>
            </a:r>
            <a:r>
              <a:rPr lang="it-IT" sz="1400" dirty="0"/>
              <a:t>traduzione </a:t>
            </a:r>
            <a:r>
              <a:rPr lang="it-IT" sz="1400" dirty="0" smtClean="0"/>
              <a:t>dell’</a:t>
            </a:r>
            <a:r>
              <a:rPr lang="it-IT" sz="1400" dirty="0"/>
              <a:t> </a:t>
            </a:r>
            <a:r>
              <a:rPr lang="it-IT" sz="1400" i="1" dirty="0"/>
              <a:t>Agamennone</a:t>
            </a:r>
            <a:r>
              <a:rPr lang="it-IT" sz="1400" dirty="0"/>
              <a:t> </a:t>
            </a:r>
            <a:r>
              <a:rPr lang="it-IT" sz="1400" dirty="0" smtClean="0"/>
              <a:t>il </a:t>
            </a:r>
            <a:r>
              <a:rPr lang="it-IT" sz="1400" dirty="0"/>
              <a:t>15 gennaio del </a:t>
            </a:r>
            <a:r>
              <a:rPr lang="it-IT" sz="1400" dirty="0" smtClean="0"/>
              <a:t>1960; essa viene da Gassman praticamente imposta ai </a:t>
            </a:r>
            <a:r>
              <a:rPr lang="it-IT" sz="1400" dirty="0"/>
              <a:t>membri dell’Istituto del Dramma </a:t>
            </a:r>
            <a:r>
              <a:rPr lang="it-IT" sz="1400" dirty="0" smtClean="0"/>
              <a:t>Antico che avrebbero preferito  </a:t>
            </a:r>
            <a:r>
              <a:rPr lang="it-IT" sz="1400" dirty="0"/>
              <a:t>affidare la traduzione di </a:t>
            </a:r>
            <a:r>
              <a:rPr lang="it-IT" sz="1400" i="1" dirty="0"/>
              <a:t>Agamennone</a:t>
            </a:r>
            <a:r>
              <a:rPr lang="it-IT" sz="1400" dirty="0"/>
              <a:t> a </a:t>
            </a:r>
            <a:r>
              <a:rPr lang="it-IT" sz="1400" dirty="0" smtClean="0"/>
              <a:t>Traverso, </a:t>
            </a:r>
            <a:r>
              <a:rPr lang="it-IT" sz="1400" i="1" dirty="0" smtClean="0"/>
              <a:t>Coefore</a:t>
            </a:r>
            <a:r>
              <a:rPr lang="it-IT" sz="1400" dirty="0" smtClean="0"/>
              <a:t> a Quasimodo ed </a:t>
            </a:r>
            <a:r>
              <a:rPr lang="it-IT" sz="1400" i="1" dirty="0" err="1" smtClean="0"/>
              <a:t>Eumenidi</a:t>
            </a:r>
            <a:r>
              <a:rPr lang="it-IT" sz="1400" dirty="0" smtClean="0"/>
              <a:t> a Perrotta. </a:t>
            </a:r>
          </a:p>
          <a:p>
            <a:pPr algn="just"/>
            <a:r>
              <a:rPr lang="it-IT" sz="1400" dirty="0" smtClean="0"/>
              <a:t>Tuttavia, per non rinunciare alla presenza di Gassman, l’INDA  finisce per accettare la </a:t>
            </a:r>
            <a:r>
              <a:rPr lang="it-IT" sz="1400" dirty="0"/>
              <a:t>traduzione di Pasolini per l’intera trilogia: le preoccupazioni dei membri </a:t>
            </a:r>
            <a:r>
              <a:rPr lang="it-IT" sz="1400" dirty="0" smtClean="0"/>
              <a:t>sono dovute sia al </a:t>
            </a:r>
            <a:r>
              <a:rPr lang="it-IT" sz="1400" dirty="0"/>
              <a:t>timore di andare incontro a una traduzione 'insolita' per il pubblico di Siracusa, abituato a traduzioni </a:t>
            </a:r>
            <a:r>
              <a:rPr lang="it-IT" sz="1400" dirty="0" smtClean="0"/>
              <a:t>squisitamente filologiche, sia anche </a:t>
            </a:r>
            <a:r>
              <a:rPr lang="it-IT" sz="1400" dirty="0"/>
              <a:t>alla diffidenza con cui Pasolini </a:t>
            </a:r>
            <a:r>
              <a:rPr lang="it-IT" sz="1400" dirty="0" smtClean="0"/>
              <a:t>veniva guardato </a:t>
            </a:r>
            <a:r>
              <a:rPr lang="it-IT" sz="1400" dirty="0"/>
              <a:t>in quegli anni in Italia, per le vicende che lo avevano coinvolto sia dal punto di vista personale sia da quello </a:t>
            </a:r>
            <a:r>
              <a:rPr lang="it-IT" sz="1400" dirty="0" smtClean="0"/>
              <a:t>politico.</a:t>
            </a:r>
            <a:endParaRPr lang="it-IT" sz="1400" dirty="0"/>
          </a:p>
          <a:p>
            <a:pPr algn="just"/>
            <a:r>
              <a:rPr lang="it-IT" sz="1400" dirty="0"/>
              <a:t> </a:t>
            </a:r>
            <a:endParaRPr lang="it-IT" sz="1400" i="1" dirty="0">
              <a:solidFill>
                <a:schemeClr val="bg1"/>
              </a:solidFill>
            </a:endParaRPr>
          </a:p>
        </p:txBody>
      </p:sp>
      <p:pic>
        <p:nvPicPr>
          <p:cNvPr id="7" name="Immagine 6" descr="orestiade_copert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1800200" cy="2664295"/>
          </a:xfrm>
          <a:prstGeom prst="rect">
            <a:avLst/>
          </a:prstGeom>
        </p:spPr>
      </p:pic>
      <p:pic>
        <p:nvPicPr>
          <p:cNvPr id="1026" name="Picture 2" descr="http://www.pasolini.net/orestiade-locand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98721"/>
            <a:ext cx="2087120" cy="27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just"/>
            <a:endParaRPr lang="it-IT" sz="1600" dirty="0" smtClean="0"/>
          </a:p>
          <a:p>
            <a:pPr algn="just"/>
            <a:endParaRPr lang="it-IT" sz="1600" dirty="0"/>
          </a:p>
          <a:p>
            <a:pPr algn="just"/>
            <a:r>
              <a:rPr lang="it-IT" sz="1600" dirty="0" smtClean="0"/>
              <a:t>Così </a:t>
            </a:r>
            <a:r>
              <a:rPr lang="it-IT" sz="1600" dirty="0"/>
              <a:t>Pasolini scrive nella </a:t>
            </a:r>
            <a:r>
              <a:rPr lang="it-IT" sz="1600" i="1" dirty="0"/>
              <a:t>Nota del traduttore</a:t>
            </a:r>
            <a:r>
              <a:rPr lang="it-IT" sz="1600" dirty="0"/>
              <a:t>:</a:t>
            </a:r>
          </a:p>
          <a:p>
            <a:pPr algn="just"/>
            <a:r>
              <a:rPr lang="it-IT" sz="1600" i="1" dirty="0"/>
              <a:t>“Con la brutalità dell'istinto, mi sono disposto intorno alla macchina da scrivere tre testi:</a:t>
            </a:r>
            <a:r>
              <a:rPr lang="it-IT" sz="1600" dirty="0"/>
              <a:t> </a:t>
            </a:r>
            <a:r>
              <a:rPr lang="it-IT" sz="1600" i="1" dirty="0" err="1"/>
              <a:t>Eschyle</a:t>
            </a:r>
            <a:r>
              <a:rPr lang="it-IT" sz="1600" dirty="0"/>
              <a:t> (Tome II, texte </a:t>
            </a:r>
            <a:r>
              <a:rPr lang="it-IT" sz="1600" dirty="0" err="1"/>
              <a:t>établi</a:t>
            </a:r>
            <a:r>
              <a:rPr lang="it-IT" sz="1600" dirty="0"/>
              <a:t> et </a:t>
            </a:r>
            <a:r>
              <a:rPr lang="it-IT" sz="1600" dirty="0" err="1"/>
              <a:t>traduit</a:t>
            </a:r>
            <a:r>
              <a:rPr lang="it-IT" sz="1600" dirty="0"/>
              <a:t> par Paul </a:t>
            </a:r>
            <a:r>
              <a:rPr lang="it-IT" sz="1600" dirty="0" err="1"/>
              <a:t>Mazon</a:t>
            </a:r>
            <a:r>
              <a:rPr lang="it-IT" sz="1600" dirty="0"/>
              <a:t>, "Le </a:t>
            </a:r>
            <a:r>
              <a:rPr lang="it-IT" sz="1600" dirty="0" err="1"/>
              <a:t>belles</a:t>
            </a:r>
            <a:r>
              <a:rPr lang="it-IT" sz="1600" dirty="0"/>
              <a:t> </a:t>
            </a:r>
            <a:r>
              <a:rPr lang="it-IT" sz="1600" dirty="0" err="1"/>
              <a:t>lettres</a:t>
            </a:r>
            <a:r>
              <a:rPr lang="it-IT" sz="1600" dirty="0"/>
              <a:t>" Paris, 1949, M. A.), George Thomson, </a:t>
            </a:r>
            <a:r>
              <a:rPr lang="it-IT" sz="1600" i="1" dirty="0"/>
              <a:t>The </a:t>
            </a:r>
            <a:r>
              <a:rPr lang="it-IT" sz="1600" i="1" dirty="0" err="1"/>
              <a:t>Oresteia</a:t>
            </a:r>
            <a:r>
              <a:rPr lang="it-IT" sz="1600" i="1" dirty="0"/>
              <a:t> of </a:t>
            </a:r>
            <a:r>
              <a:rPr lang="it-IT" sz="1600" i="1" dirty="0" err="1"/>
              <a:t>Aeschylus</a:t>
            </a:r>
            <a:r>
              <a:rPr lang="it-IT" sz="1600" dirty="0"/>
              <a:t>, 2 voll. (Cambridge </a:t>
            </a:r>
            <a:r>
              <a:rPr lang="it-IT" sz="1600" dirty="0" err="1"/>
              <a:t>University</a:t>
            </a:r>
            <a:r>
              <a:rPr lang="it-IT" sz="1600" dirty="0"/>
              <a:t> Press, 1938) e Eschilo: </a:t>
            </a:r>
            <a:r>
              <a:rPr lang="it-IT" sz="1600" i="1" dirty="0"/>
              <a:t>Le Tragedie</a:t>
            </a:r>
            <a:r>
              <a:rPr lang="it-IT" sz="1600" dirty="0"/>
              <a:t>, a cura di Mario </a:t>
            </a:r>
            <a:r>
              <a:rPr lang="it-IT" sz="1600" dirty="0" err="1"/>
              <a:t>Untersteiner</a:t>
            </a:r>
            <a:r>
              <a:rPr lang="it-IT" sz="1600" dirty="0"/>
              <a:t> (Istituto Editoriale Italiano, Milano, 1947). </a:t>
            </a:r>
            <a:r>
              <a:rPr lang="it-IT" sz="1600" i="1" dirty="0"/>
              <a:t>Nei casi di sconcordanza, sia nei testi, sia nelle interpretazioni, ho fatto quello che l’istinto mi diceva: sceglievo il testo e l’interpretazione che mi piaceva di più. Peggio di così non potevo comportarmi”. </a:t>
            </a:r>
          </a:p>
          <a:p>
            <a:pPr algn="just"/>
            <a:r>
              <a:rPr lang="it-IT" sz="1200" i="1" dirty="0"/>
              <a:t>                                Nota del traduttore </a:t>
            </a:r>
            <a:r>
              <a:rPr lang="it-IT" sz="1200" dirty="0"/>
              <a:t>in Eschilo, </a:t>
            </a:r>
            <a:r>
              <a:rPr lang="it-IT" sz="1200" i="1" dirty="0" err="1"/>
              <a:t>Orestiade</a:t>
            </a:r>
            <a:r>
              <a:rPr lang="it-IT" sz="1200" i="1" dirty="0"/>
              <a:t>, </a:t>
            </a:r>
            <a:r>
              <a:rPr lang="it-IT" sz="1200" dirty="0"/>
              <a:t>Quaderni del Teatro Popolare Italiano, Torino 1960, p. 1.</a:t>
            </a:r>
            <a:endParaRPr lang="it-IT" sz="1200" i="1" u="sng" dirty="0"/>
          </a:p>
          <a:p>
            <a:pPr algn="just"/>
            <a:endParaRPr lang="it-IT" sz="1600" i="1" dirty="0" smtClean="0"/>
          </a:p>
          <a:p>
            <a:pPr algn="just"/>
            <a:endParaRPr lang="it-IT" sz="1600" i="1" dirty="0"/>
          </a:p>
          <a:p>
            <a:pPr algn="just"/>
            <a:r>
              <a:rPr lang="it-IT" sz="1600" i="1" dirty="0" smtClean="0"/>
              <a:t>“</a:t>
            </a:r>
            <a:r>
              <a:rPr lang="it-IT" sz="1600" i="1" dirty="0"/>
              <a:t>Il significato delle tragedie di Oreste è solo, esclusivamente, politico. </a:t>
            </a:r>
            <a:r>
              <a:rPr lang="it-IT" sz="1600" i="1" dirty="0" err="1"/>
              <a:t>Clitennestra</a:t>
            </a:r>
            <a:r>
              <a:rPr lang="it-IT" sz="1600" i="1" dirty="0"/>
              <a:t>, Agamennone, Egisto, Oreste, Apollo, Atena […] sono soprattutto - nel senso che così stanno soprattutto a cuore all’autore - dei simboli: o degli strumenti per esprimere scenicamente delle idee, dei concetti: insomma, in una parola, per esprimere quella che oggi chiamiamo una ideologia</a:t>
            </a:r>
            <a:r>
              <a:rPr lang="it-IT" sz="1600" i="1" dirty="0" smtClean="0"/>
              <a:t>”…</a:t>
            </a:r>
            <a:r>
              <a:rPr lang="it-IT" sz="1600" dirty="0"/>
              <a:t> </a:t>
            </a:r>
            <a:r>
              <a:rPr lang="it-IT" sz="1200" i="1" dirty="0"/>
              <a:t>Nota del traduttore </a:t>
            </a:r>
            <a:r>
              <a:rPr lang="it-IT" sz="1200" dirty="0"/>
              <a:t>in Eschilo, </a:t>
            </a:r>
            <a:r>
              <a:rPr lang="it-IT" sz="1200" i="1" dirty="0" err="1"/>
              <a:t>Orestiade</a:t>
            </a:r>
            <a:r>
              <a:rPr lang="it-IT" sz="1200" i="1" dirty="0"/>
              <a:t>, </a:t>
            </a:r>
            <a:r>
              <a:rPr lang="it-IT" sz="1200" dirty="0"/>
              <a:t>Quaderni del Teatro Popolare Italiano, Torino 1960, </a:t>
            </a:r>
            <a:r>
              <a:rPr lang="it-IT" sz="1200" dirty="0" smtClean="0"/>
              <a:t>p</a:t>
            </a:r>
            <a:r>
              <a:rPr lang="it-IT" sz="1200" dirty="0"/>
              <a:t>. </a:t>
            </a:r>
            <a:r>
              <a:rPr lang="it-IT" sz="1200" dirty="0" smtClean="0"/>
              <a:t>2</a:t>
            </a:r>
            <a:endParaRPr lang="it-IT" sz="1200" i="1" dirty="0" smtClean="0"/>
          </a:p>
          <a:p>
            <a:pPr algn="just"/>
            <a:endParaRPr lang="it-IT" sz="1600" i="1" dirty="0"/>
          </a:p>
          <a:p>
            <a:pPr algn="just"/>
            <a:endParaRPr lang="it-IT" sz="1600" i="1" u="sng" dirty="0"/>
          </a:p>
        </p:txBody>
      </p:sp>
    </p:spTree>
    <p:extLst>
      <p:ext uri="{BB962C8B-B14F-4D97-AF65-F5344CB8AC3E}">
        <p14:creationId xmlns:p14="http://schemas.microsoft.com/office/powerpoint/2010/main" val="39405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/>
              <a:t>Inoltre, nella sua traduzione, Pasolini rende la somma divinità greca, Zeus, con «dio», trasforma i «templi» in «chiese» e nella processione finale compare l’«osanna»; </a:t>
            </a:r>
          </a:p>
          <a:p>
            <a:pPr algn="just"/>
            <a:r>
              <a:rPr lang="it-IT" sz="2800" dirty="0"/>
              <a:t>queste ‘incongruenze’, subito criticate da grecisti quali E. Paratore e C. </a:t>
            </a:r>
            <a:r>
              <a:rPr lang="it-IT" sz="2800" dirty="0" err="1"/>
              <a:t>Degani</a:t>
            </a:r>
            <a:r>
              <a:rPr lang="it-IT" sz="2800" dirty="0"/>
              <a:t>, hanno il preciso scopo non certo di ‘cristianizzare’ Eschilo, bensì di </a:t>
            </a:r>
            <a:r>
              <a:rPr lang="it-IT" sz="2800" u="sng" dirty="0"/>
              <a:t>avvicinare il testo originale al mondo culturale e ideologico contemporaneo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402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1560" y="1628800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it-IT" sz="3200" dirty="0">
                <a:solidFill>
                  <a:srgbClr val="00B050"/>
                </a:solidFill>
              </a:rPr>
              <a:t>Contesto storico</a:t>
            </a:r>
          </a:p>
          <a:p>
            <a:pPr marL="457200" indent="-457200" algn="just">
              <a:buAutoNum type="arabicParenR"/>
            </a:pPr>
            <a:r>
              <a:rPr lang="it-IT" sz="3200" dirty="0" smtClean="0">
                <a:solidFill>
                  <a:srgbClr val="00B050"/>
                </a:solidFill>
              </a:rPr>
              <a:t>Il mito</a:t>
            </a:r>
          </a:p>
          <a:p>
            <a:pPr marL="457200" indent="-457200" algn="just">
              <a:buFontTx/>
              <a:buAutoNum type="arabicParenR"/>
            </a:pPr>
            <a:r>
              <a:rPr lang="it-IT" sz="3200" dirty="0" smtClean="0">
                <a:solidFill>
                  <a:srgbClr val="00B050"/>
                </a:solidFill>
              </a:rPr>
              <a:t>Struttura dell’Agamennone</a:t>
            </a:r>
            <a:endParaRPr lang="it-IT" sz="3200" dirty="0">
              <a:solidFill>
                <a:srgbClr val="00B050"/>
              </a:solidFill>
            </a:endParaRPr>
          </a:p>
          <a:p>
            <a:pPr marL="457200" indent="-457200" algn="just">
              <a:buFontTx/>
              <a:buAutoNum type="arabicParenR"/>
            </a:pPr>
            <a:r>
              <a:rPr lang="it-IT" sz="3200" dirty="0">
                <a:solidFill>
                  <a:srgbClr val="00B050"/>
                </a:solidFill>
              </a:rPr>
              <a:t>I temi</a:t>
            </a:r>
          </a:p>
          <a:p>
            <a:pPr marL="457200" indent="-457200" algn="just">
              <a:buAutoNum type="arabicParenR"/>
            </a:pPr>
            <a:r>
              <a:rPr lang="it-IT" sz="3200" dirty="0" smtClean="0">
                <a:solidFill>
                  <a:srgbClr val="00B050"/>
                </a:solidFill>
              </a:rPr>
              <a:t>Iconografia</a:t>
            </a:r>
          </a:p>
          <a:p>
            <a:pPr marL="457200" indent="-457200" algn="just">
              <a:buAutoNum type="arabicParenR"/>
            </a:pPr>
            <a:r>
              <a:rPr lang="it-IT" sz="3200" dirty="0" smtClean="0">
                <a:solidFill>
                  <a:srgbClr val="00B050"/>
                </a:solidFill>
              </a:rPr>
              <a:t>Alcune traduzioni</a:t>
            </a:r>
          </a:p>
          <a:p>
            <a:pPr marL="457200" indent="-457200" algn="just">
              <a:buAutoNum type="arabicParenR"/>
            </a:pPr>
            <a:r>
              <a:rPr lang="it-IT" sz="3200" dirty="0" smtClean="0">
                <a:solidFill>
                  <a:srgbClr val="00B050"/>
                </a:solidFill>
              </a:rPr>
              <a:t>Riprese dell’</a:t>
            </a:r>
            <a:r>
              <a:rPr lang="it-IT" sz="3200" i="1" dirty="0" err="1" smtClean="0">
                <a:solidFill>
                  <a:srgbClr val="00B050"/>
                </a:solidFill>
              </a:rPr>
              <a:t>Orestea</a:t>
            </a:r>
            <a:r>
              <a:rPr lang="it-IT" sz="3200" dirty="0" smtClean="0">
                <a:solidFill>
                  <a:srgbClr val="00B050"/>
                </a:solidFill>
              </a:rPr>
              <a:t> nel teatro del ‘900</a:t>
            </a:r>
          </a:p>
          <a:p>
            <a:pPr marL="457200" indent="-457200">
              <a:buAutoNum type="arabicParenR"/>
            </a:pPr>
            <a:endParaRPr lang="it-IT" sz="2400" dirty="0" smtClean="0"/>
          </a:p>
          <a:p>
            <a:pPr marL="457200" indent="-457200">
              <a:buAutoNum type="arabicParenR"/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400" dirty="0"/>
              <a:t>1960 </a:t>
            </a:r>
            <a:r>
              <a:rPr lang="it-IT" sz="1400" i="1" dirty="0" err="1"/>
              <a:t>Orestiade</a:t>
            </a:r>
            <a:r>
              <a:rPr lang="it-IT" sz="1400" i="1" dirty="0"/>
              <a:t>: </a:t>
            </a:r>
            <a:r>
              <a:rPr lang="it-IT" sz="1400" dirty="0"/>
              <a:t>regia di Vittorio Gassman e Luciano </a:t>
            </a:r>
            <a:r>
              <a:rPr lang="it-IT" sz="1400" dirty="0" err="1"/>
              <a:t>Lucignani</a:t>
            </a:r>
            <a:r>
              <a:rPr lang="it-IT" sz="1400" dirty="0"/>
              <a:t>;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traduzione </a:t>
            </a:r>
            <a:r>
              <a:rPr lang="it-IT" sz="1400" dirty="0"/>
              <a:t>di Pier Paolo Pasolini. 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Rappresentata </a:t>
            </a:r>
            <a:r>
              <a:rPr lang="it-IT" sz="1400" dirty="0"/>
              <a:t>al Teatro Greco di </a:t>
            </a:r>
            <a:r>
              <a:rPr lang="it-IT" sz="1400" dirty="0" smtClean="0"/>
              <a:t>Siracusa.</a:t>
            </a:r>
            <a:endParaRPr lang="it-IT" sz="1400" dirty="0"/>
          </a:p>
        </p:txBody>
      </p:sp>
      <p:pic>
        <p:nvPicPr>
          <p:cNvPr id="3074" name="Picture 2" descr="http://www.engramma.it/eOS/image/60/foto_2banf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150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egnaposto contenuto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66569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817596">
                <a:tc>
                  <a:txBody>
                    <a:bodyPr/>
                    <a:lstStyle/>
                    <a:p>
                      <a:pPr algn="just"/>
                      <a:r>
                        <a:rPr lang="it-IT" sz="18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Dio</a:t>
                      </a:r>
                      <a:r>
                        <a:rPr lang="it-IT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</a:t>
                      </a:r>
                      <a:r>
                        <a:rPr lang="it-IT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fa che finisca presto questa pena, </a:t>
                      </a:r>
                      <a:r>
                        <a:rPr lang="it-IT" sz="18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 anni e anni</a:t>
                      </a:r>
                      <a:r>
                        <a:rPr lang="it-IT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sto qui, senza pace, come un cane, in questo lettuccio della </a:t>
                      </a:r>
                      <a:r>
                        <a:rPr lang="it-IT" sz="1800" baseline="0" dirty="0" smtClean="0">
                          <a:solidFill>
                            <a:srgbClr val="FFFF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casa</a:t>
                      </a:r>
                      <a:r>
                        <a:rPr lang="it-IT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degli </a:t>
                      </a:r>
                      <a:r>
                        <a:rPr lang="it-IT" sz="1800" baseline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Atridi</a:t>
                      </a:r>
                      <a:r>
                        <a:rPr lang="it-IT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ad aspettare.</a:t>
                      </a:r>
                      <a:endParaRPr lang="it-IT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Numi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il riscatto concedete a me dei miei travagli, della guardia lunga </a:t>
                      </a:r>
                      <a:r>
                        <a:rPr lang="it-IT" sz="1800" b="0" i="0" kern="12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 anno già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ch'io vigilo </a:t>
                      </a:r>
                      <a:r>
                        <a:rPr lang="it-IT" sz="1800" b="0" i="0" kern="1200" dirty="0" smtClean="0">
                          <a:solidFill>
                            <a:srgbClr val="FFFF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sui tetti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degli 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Atridi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prostrato su le 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gomita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 mo' d'un cane.</a:t>
                      </a:r>
                      <a:endParaRPr lang="it-IT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76797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Sono figli uccisi dai loro </a:t>
                      </a:r>
                      <a:r>
                        <a:rPr lang="it-IT" sz="1800" dirty="0" smtClean="0">
                          <a:solidFill>
                            <a:srgbClr val="FFFF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parenti</a:t>
                      </a:r>
                      <a:r>
                        <a:rPr lang="it-IT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Tendono le mani colme di viscere</a:t>
                      </a:r>
                      <a:r>
                        <a:rPr lang="it-IT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ed </a:t>
                      </a:r>
                      <a:r>
                        <a:rPr lang="it-IT" sz="1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padre se le porta alla bocca</a:t>
                      </a:r>
                      <a:r>
                        <a:rPr lang="it-IT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it-IT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0000">
                          <a:srgbClr val="C00000"/>
                        </a:gs>
                        <a:gs pos="100000">
                          <a:srgbClr val="FF0000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Figli, sono figli trafitti dai loro </a:t>
                      </a:r>
                      <a:r>
                        <a:rPr lang="it-IT" sz="1800" b="0" i="0" kern="1200" dirty="0" smtClean="0">
                          <a:solidFill>
                            <a:srgbClr val="FFFF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genitori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 Tendono, colme le mani, i visceri e l'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entragne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misero peso, orrido pasto! </a:t>
                      </a:r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Il padre loro ne gusta</a:t>
                      </a:r>
                      <a:endParaRPr lang="it-IT" sz="1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tx1"/>
                        </a:gs>
                        <a:gs pos="50000">
                          <a:srgbClr val="C00000"/>
                        </a:gs>
                        <a:gs pos="100000">
                          <a:srgbClr val="FF0000"/>
                        </a:gs>
                      </a:gsLst>
                      <a:lin ang="16200000" scaled="0"/>
                    </a:gradFill>
                  </a:tcPr>
                </a:tc>
              </a:tr>
              <a:tr h="1897913">
                <a:tc>
                  <a:txBody>
                    <a:bodyPr/>
                    <a:lstStyle/>
                    <a:p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Ora </a:t>
                      </a:r>
                      <a:r>
                        <a:rPr lang="it-IT" sz="1800" b="0" i="0" kern="1200" dirty="0" smtClean="0">
                          <a:solidFill>
                            <a:srgbClr val="FFC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mio amore</a:t>
                      </a:r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discendi da questo carro, ma non posare a terra il piede: il piede che hai calcato su Troia. Fate svelti, servi, stendete, come vi ho detto, i tappeti.</a:t>
                      </a:r>
                      <a:endParaRPr lang="it-IT" sz="1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Ora, o </a:t>
                      </a:r>
                      <a:r>
                        <a:rPr lang="it-IT" sz="1800" b="0" i="0" kern="1200" dirty="0" smtClean="0">
                          <a:solidFill>
                            <a:srgbClr val="FFC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diletto</a:t>
                      </a:r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dal carro scendi; e non poggiare al suolo, quel piede, o sire, ch'Ilio calpestò. Che indugiate, serve? È vostro il compito di ricoprire coi tappeti il suolo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it-IT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251520" y="0"/>
            <a:ext cx="40046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TRADUZIONE</a:t>
            </a:r>
          </a:p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PASOLINI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607496" y="0"/>
            <a:ext cx="45365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TRADUZIONE</a:t>
            </a:r>
            <a:r>
              <a:rPr lang="it-IT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it-I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CLASSICA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9049" y="476672"/>
            <a:ext cx="84614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Riprese dell’</a:t>
            </a:r>
            <a:r>
              <a:rPr lang="it-IT" sz="32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Orestea</a:t>
            </a:r>
            <a:r>
              <a:rPr lang="it-IT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nel teatro europeo del ‘900</a:t>
            </a:r>
            <a:endParaRPr lang="it-IT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340768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anni diversi, in paesi diversi, </a:t>
            </a:r>
            <a:r>
              <a:rPr lang="it-IT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molti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registi, con prospettive e intenti differenti, hanno riletto la trilogia alla luce della storia contemporanea. La provenienza di queste rappresentazioni da contesti geografici e storici differenti sottolinea ancora una volta le molteplici possibilità di lettura dell’opera di Eschilo che, in Europa e nel resto del mondo, ha dato voce a chi cercava parole adatte a esprimere un dissenso o anche solo a descrivere una complessa situazione politica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Immagine 5" descr="foto_5ban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956" y="3093373"/>
            <a:ext cx="3777115" cy="2492896"/>
          </a:xfrm>
          <a:prstGeom prst="rect">
            <a:avLst/>
          </a:prstGeom>
        </p:spPr>
      </p:pic>
      <p:pic>
        <p:nvPicPr>
          <p:cNvPr id="7" name="Immagine 6" descr="foto_4banf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76831"/>
            <a:ext cx="3852936" cy="25086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9552" y="5733256"/>
            <a:ext cx="377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Agamennone, </a:t>
            </a:r>
            <a:r>
              <a:rPr lang="it-IT" sz="1200" dirty="0" smtClean="0">
                <a:solidFill>
                  <a:schemeClr val="bg1"/>
                </a:solidFill>
              </a:rPr>
              <a:t>Coro di </a:t>
            </a:r>
            <a:r>
              <a:rPr lang="it-IT" sz="1200" i="1" dirty="0" err="1" smtClean="0">
                <a:solidFill>
                  <a:schemeClr val="bg1"/>
                </a:solidFill>
              </a:rPr>
              <a:t>Les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Atrides</a:t>
            </a:r>
            <a:r>
              <a:rPr lang="it-IT" sz="1200" i="1" dirty="0">
                <a:solidFill>
                  <a:schemeClr val="bg1"/>
                </a:solidFill>
              </a:rPr>
              <a:t>: </a:t>
            </a:r>
            <a:r>
              <a:rPr lang="it-IT" sz="1200" dirty="0">
                <a:solidFill>
                  <a:schemeClr val="bg1"/>
                </a:solidFill>
              </a:rPr>
              <a:t>regia di Ariane </a:t>
            </a:r>
            <a:r>
              <a:rPr lang="it-IT" sz="1200" dirty="0" err="1">
                <a:solidFill>
                  <a:schemeClr val="bg1"/>
                </a:solidFill>
              </a:rPr>
              <a:t>Mnouchkine</a:t>
            </a:r>
            <a:r>
              <a:rPr lang="it-IT" sz="1200" dirty="0">
                <a:solidFill>
                  <a:schemeClr val="bg1"/>
                </a:solidFill>
              </a:rPr>
              <a:t>, </a:t>
            </a:r>
            <a:r>
              <a:rPr lang="it-IT" sz="1200" dirty="0" err="1">
                <a:solidFill>
                  <a:schemeClr val="bg1"/>
                </a:solidFill>
              </a:rPr>
              <a:t>Théâtre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du</a:t>
            </a:r>
            <a:r>
              <a:rPr lang="it-IT" sz="1200" dirty="0">
                <a:solidFill>
                  <a:schemeClr val="bg1"/>
                </a:solidFill>
              </a:rPr>
              <a:t> Soleil. Rappresentata alla </a:t>
            </a:r>
            <a:r>
              <a:rPr lang="it-IT" sz="1200" dirty="0" err="1">
                <a:solidFill>
                  <a:schemeClr val="bg1"/>
                </a:solidFill>
              </a:rPr>
              <a:t>Cartoucherie</a:t>
            </a:r>
            <a:r>
              <a:rPr lang="it-IT" sz="1200" dirty="0">
                <a:solidFill>
                  <a:schemeClr val="bg1"/>
                </a:solidFill>
              </a:rPr>
              <a:t> de </a:t>
            </a:r>
            <a:r>
              <a:rPr lang="it-IT" sz="1200" dirty="0" err="1">
                <a:solidFill>
                  <a:schemeClr val="bg1"/>
                </a:solidFill>
              </a:rPr>
              <a:t>Vincennes</a:t>
            </a:r>
            <a:r>
              <a:rPr lang="it-IT" sz="1200" dirty="0">
                <a:solidFill>
                  <a:schemeClr val="bg1"/>
                </a:solidFill>
              </a:rPr>
              <a:t> di Parigi, </a:t>
            </a:r>
            <a:r>
              <a:rPr lang="it-IT" sz="1200" dirty="0" smtClean="0">
                <a:solidFill>
                  <a:schemeClr val="bg1"/>
                </a:solidFill>
              </a:rPr>
              <a:t>Francia 1992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932040" y="5586269"/>
            <a:ext cx="385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</a:rPr>
              <a:t>Agamennone, </a:t>
            </a:r>
            <a:r>
              <a:rPr lang="it-IT" sz="1200" dirty="0" smtClean="0">
                <a:solidFill>
                  <a:schemeClr val="bg1"/>
                </a:solidFill>
              </a:rPr>
              <a:t>Coro, </a:t>
            </a:r>
            <a:r>
              <a:rPr lang="it-IT" sz="1200" i="1" dirty="0" err="1" smtClean="0">
                <a:solidFill>
                  <a:schemeClr val="bg1"/>
                </a:solidFill>
              </a:rPr>
              <a:t>Oresteia</a:t>
            </a:r>
            <a:r>
              <a:rPr lang="it-IT" sz="1200" i="1" dirty="0">
                <a:solidFill>
                  <a:schemeClr val="bg1"/>
                </a:solidFill>
              </a:rPr>
              <a:t>: </a:t>
            </a:r>
            <a:r>
              <a:rPr lang="it-IT" sz="1200" dirty="0">
                <a:solidFill>
                  <a:schemeClr val="bg1"/>
                </a:solidFill>
              </a:rPr>
              <a:t>adattamento di </a:t>
            </a:r>
            <a:r>
              <a:rPr lang="it-IT" sz="1200" i="1" dirty="0">
                <a:solidFill>
                  <a:schemeClr val="bg1"/>
                </a:solidFill>
              </a:rPr>
              <a:t>Die </a:t>
            </a:r>
            <a:r>
              <a:rPr lang="it-IT" sz="1200" i="1" dirty="0" err="1">
                <a:solidFill>
                  <a:schemeClr val="bg1"/>
                </a:solidFill>
              </a:rPr>
              <a:t>Orestie</a:t>
            </a:r>
            <a:r>
              <a:rPr lang="it-IT" sz="1200" i="1" dirty="0">
                <a:solidFill>
                  <a:schemeClr val="bg1"/>
                </a:solidFill>
              </a:rPr>
              <a:t> </a:t>
            </a:r>
            <a:r>
              <a:rPr lang="it-IT" sz="1200" dirty="0">
                <a:solidFill>
                  <a:schemeClr val="bg1"/>
                </a:solidFill>
              </a:rPr>
              <a:t>di Peter Stein del 1980. Rappresentata all’</a:t>
            </a:r>
            <a:r>
              <a:rPr lang="it-IT" sz="1200" dirty="0" err="1">
                <a:solidFill>
                  <a:schemeClr val="bg1"/>
                </a:solidFill>
              </a:rPr>
              <a:t>Academic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Theatre</a:t>
            </a:r>
            <a:r>
              <a:rPr lang="it-IT" sz="1200" dirty="0">
                <a:solidFill>
                  <a:schemeClr val="bg1"/>
                </a:solidFill>
              </a:rPr>
              <a:t> of the Russian </a:t>
            </a:r>
            <a:r>
              <a:rPr lang="it-IT" sz="1200" dirty="0" err="1">
                <a:solidFill>
                  <a:schemeClr val="bg1"/>
                </a:solidFill>
              </a:rPr>
              <a:t>Army</a:t>
            </a:r>
            <a:r>
              <a:rPr lang="it-IT" sz="1200" dirty="0">
                <a:solidFill>
                  <a:schemeClr val="bg1"/>
                </a:solidFill>
              </a:rPr>
              <a:t> di Mosca, </a:t>
            </a:r>
            <a:r>
              <a:rPr lang="it-IT" sz="1200" dirty="0" smtClean="0">
                <a:solidFill>
                  <a:schemeClr val="bg1"/>
                </a:solidFill>
              </a:rPr>
              <a:t>Russia 1994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esempio: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96952"/>
          </a:xfrm>
        </p:spPr>
        <p:txBody>
          <a:bodyPr/>
          <a:lstStyle/>
          <a:p>
            <a:r>
              <a:rPr lang="it-IT" dirty="0"/>
              <a:t>l’</a:t>
            </a:r>
            <a:r>
              <a:rPr lang="it-IT" i="1" dirty="0" err="1"/>
              <a:t>Oresteya</a:t>
            </a:r>
            <a:r>
              <a:rPr lang="it-IT" i="1" dirty="0"/>
              <a:t> </a:t>
            </a:r>
            <a:r>
              <a:rPr lang="it-IT" dirty="0"/>
              <a:t>russa di </a:t>
            </a:r>
            <a:r>
              <a:rPr lang="it-IT" dirty="0" err="1"/>
              <a:t>Tanéev</a:t>
            </a:r>
            <a:r>
              <a:rPr lang="it-IT" dirty="0"/>
              <a:t> del 1917-18; </a:t>
            </a:r>
            <a:r>
              <a:rPr lang="it-IT" i="1" dirty="0"/>
              <a:t>l’</a:t>
            </a:r>
            <a:r>
              <a:rPr lang="it-IT" i="1" u="sng" dirty="0" err="1">
                <a:hlinkClick r:id="rId2"/>
              </a:rPr>
              <a:t>Orestiade</a:t>
            </a:r>
            <a:r>
              <a:rPr lang="it-IT" i="1" u="sng" dirty="0">
                <a:hlinkClick r:id="rId2"/>
              </a:rPr>
              <a:t> di Gassman</a:t>
            </a:r>
            <a:r>
              <a:rPr lang="it-IT" i="1" dirty="0"/>
              <a:t> </a:t>
            </a:r>
            <a:r>
              <a:rPr lang="it-IT" dirty="0"/>
              <a:t>del 1960; </a:t>
            </a:r>
            <a:endParaRPr lang="it-IT" dirty="0" smtClean="0"/>
          </a:p>
          <a:p>
            <a:r>
              <a:rPr lang="it-IT" i="1" dirty="0" smtClean="0"/>
              <a:t>Die </a:t>
            </a:r>
            <a:r>
              <a:rPr lang="it-IT" i="1" dirty="0" err="1"/>
              <a:t>Orestie</a:t>
            </a:r>
            <a:r>
              <a:rPr lang="it-IT" i="1" dirty="0"/>
              <a:t> </a:t>
            </a:r>
            <a:r>
              <a:rPr lang="it-IT" dirty="0"/>
              <a:t>di Stein del 1980 e il suo successivo adattamento in russo del 1994; </a:t>
            </a:r>
            <a:endParaRPr lang="it-IT" dirty="0" smtClean="0"/>
          </a:p>
          <a:p>
            <a:r>
              <a:rPr lang="it-IT" i="1" dirty="0" err="1" smtClean="0"/>
              <a:t>Les</a:t>
            </a:r>
            <a:r>
              <a:rPr lang="it-IT" i="1" dirty="0" smtClean="0"/>
              <a:t> </a:t>
            </a:r>
            <a:r>
              <a:rPr lang="it-IT" i="1" dirty="0" err="1"/>
              <a:t>Atrides</a:t>
            </a:r>
            <a:r>
              <a:rPr lang="it-IT" i="1" dirty="0"/>
              <a:t> </a:t>
            </a:r>
            <a:r>
              <a:rPr lang="it-IT" dirty="0"/>
              <a:t>di </a:t>
            </a:r>
            <a:r>
              <a:rPr lang="it-IT" dirty="0" err="1"/>
              <a:t>Mnouchkine</a:t>
            </a:r>
            <a:r>
              <a:rPr lang="it-IT" dirty="0"/>
              <a:t> del 1990-92</a:t>
            </a:r>
          </a:p>
        </p:txBody>
      </p:sp>
    </p:spTree>
    <p:extLst>
      <p:ext uri="{BB962C8B-B14F-4D97-AF65-F5344CB8AC3E}">
        <p14:creationId xmlns:p14="http://schemas.microsoft.com/office/powerpoint/2010/main" val="5625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per finire…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                                     </a:t>
            </a:r>
            <a:r>
              <a:rPr lang="it-IT" i="1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Agamennone</a:t>
            </a:r>
            <a:r>
              <a:rPr lang="it-IT" dirty="0" smtClean="0">
                <a:solidFill>
                  <a:schemeClr val="bg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 </a:t>
            </a:r>
            <a:endParaRPr lang="it-IT" dirty="0" smtClean="0">
              <a:solidFill>
                <a:schemeClr val="bg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del </a:t>
            </a:r>
          </a:p>
          <a:p>
            <a:pPr marL="0" indent="0" algn="ctr">
              <a:buNone/>
            </a:pPr>
            <a:r>
              <a:rPr lang="it-IT" dirty="0" smtClean="0">
                <a:latin typeface="Aparajita" panose="020B0604020202020204" pitchFamily="34" charset="0"/>
                <a:cs typeface="Aparajita" panose="020B0604020202020204" pitchFamily="34" charset="0"/>
              </a:rPr>
              <a:t>Liceo classico «T. Tasso» di Salerno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regia </a:t>
            </a:r>
            <a:r>
              <a:rPr lang="it-IT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Pasquale De Cristofaro</a:t>
            </a:r>
          </a:p>
          <a:p>
            <a:pPr marL="0" indent="0" algn="ctr">
              <a:spcBef>
                <a:spcPts val="0"/>
              </a:spcBef>
              <a:buNone/>
            </a:pPr>
            <a:endParaRPr lang="it-IT" sz="2000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Rappresentata al Teatro Augusteo nel maggio </a:t>
            </a:r>
            <a:r>
              <a:rPr lang="it-IT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2014</a:t>
            </a:r>
          </a:p>
          <a:p>
            <a:pPr marL="0" indent="0" algn="ctr">
              <a:buNone/>
            </a:pPr>
            <a:r>
              <a:rPr lang="it-IT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dagli studenti del Laboratorio teatrale 2013/14</a:t>
            </a:r>
          </a:p>
          <a:p>
            <a:pPr marL="0" indent="0" algn="ctr">
              <a:buNone/>
            </a:pPr>
            <a:r>
              <a:rPr lang="it-IT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sulla rielaborazione del testo di Pasolini</a:t>
            </a:r>
            <a:endParaRPr lang="it-IT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97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83671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Cassandra e Agamennone</a:t>
            </a:r>
            <a:endParaRPr lang="it-IT" sz="1400" i="1" dirty="0"/>
          </a:p>
        </p:txBody>
      </p:sp>
      <p:pic>
        <p:nvPicPr>
          <p:cNvPr id="1026" name="Picture 2" descr="E:\_MG_7439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E:\_MG_7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5475702" cy="3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788024" y="620688"/>
            <a:ext cx="403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 smtClean="0"/>
              <a:t>Cassandra e </a:t>
            </a:r>
            <a:r>
              <a:rPr lang="it-IT" sz="1600" i="1" dirty="0" err="1" smtClean="0"/>
              <a:t>Clitennestra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4011366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_MG_7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39"/>
            <a:ext cx="5172402" cy="30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_MG_7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6" y="3356992"/>
            <a:ext cx="52233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56726" y="620688"/>
            <a:ext cx="3351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smtClean="0"/>
              <a:t>                                    Il delirio di Cassandra </a:t>
            </a:r>
            <a:endParaRPr lang="it-IT" sz="1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12160" y="4077072"/>
            <a:ext cx="286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 smtClean="0"/>
              <a:t>Clitennestra</a:t>
            </a:r>
            <a:r>
              <a:rPr lang="it-IT" sz="1400" i="1" dirty="0" smtClean="0"/>
              <a:t> dopo l’uccisione di Cassandra e Agamennone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2013216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skeAgamem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804248" y="6237312"/>
            <a:ext cx="18835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</a:t>
            </a:r>
          </a:p>
          <a:p>
            <a:pPr algn="ctr"/>
            <a:r>
              <a:rPr lang="it-IT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 L’ATTENZIONE</a:t>
            </a:r>
            <a:endParaRPr lang="it-IT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16203" y="0"/>
            <a:ext cx="65744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CONTESTO STORICO</a:t>
            </a:r>
            <a:endParaRPr lang="it-IT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772816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Il  V secolo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a.C. per 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Atene e la lega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Delio-Attica è 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un periodo di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straordinaria fioritura politica, economica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, sociale e culturale. </a:t>
            </a:r>
            <a:endParaRPr lang="it-IT" dirty="0" smtClean="0">
              <a:solidFill>
                <a:schemeClr val="bg1"/>
              </a:solidFill>
              <a:latin typeface="Andalus" panose="02020603050405020304" pitchFamily="18" charset="-78"/>
              <a:ea typeface="Verdana" pitchFamily="34" charset="0"/>
              <a:cs typeface="Andalus" panose="02020603050405020304" pitchFamily="18" charset="-78"/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Ed è 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proprio a cavallo tra il VI e il V secolo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che si inserisce la figura di  Eschilo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, appartenente ad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una nobile 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famiglia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ea typeface="Verdana" pitchFamily="34" charset="0"/>
                <a:cs typeface="Andalus" panose="02020603050405020304" pitchFamily="18" charset="-78"/>
              </a:rPr>
              <a:t>ateniese, considerato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l'iniziatore 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della 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  <a:hlinkClick r:id="rId2" tooltip="Tragedia greca"/>
              </a:rPr>
              <a:t>tragedia greca</a:t>
            </a:r>
            <a:r>
              <a:rPr lang="it-IT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nella sua forma </a:t>
            </a:r>
            <a:r>
              <a:rPr lang="it-IT" dirty="0" smtClean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matura.</a:t>
            </a:r>
            <a:endParaRPr lang="it-IT" dirty="0" smtClean="0">
              <a:solidFill>
                <a:schemeClr val="bg1"/>
              </a:solidFill>
              <a:latin typeface="Andalus" panose="02020603050405020304" pitchFamily="18" charset="-78"/>
              <a:ea typeface="Verdana" pitchFamily="34" charset="0"/>
              <a:cs typeface="Andalus" panose="02020603050405020304" pitchFamily="18" charset="-78"/>
            </a:endParaRPr>
          </a:p>
        </p:txBody>
      </p:sp>
      <p:pic>
        <p:nvPicPr>
          <p:cNvPr id="6" name="Immagine 5" descr="http://upload.wikimedia.org/wikipedia/commons/thumb/b/bb/Map_athenian_empire_431_BC-it.svg/800px-Map_athenian_empire_431_BC-it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28800"/>
            <a:ext cx="4536504" cy="403244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8640"/>
            <a:ext cx="8697144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 l’</a:t>
            </a:r>
            <a:r>
              <a:rPr lang="it-IT" sz="18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Orestea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(trilogia comprendente </a:t>
            </a:r>
            <a:r>
              <a:rPr lang="it-IT" sz="1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Agamennone, Coefore 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</a:t>
            </a:r>
            <a:r>
              <a:rPr lang="it-IT" sz="1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8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Eumenidi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presentata per la prima volta nel 458 a.C., con la coregia di </a:t>
            </a:r>
            <a:r>
              <a:rPr lang="it-IT" sz="1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Senocle</a:t>
            </a:r>
            <a:r>
              <a:rPr lang="it-IT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Afidna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Eschilo ottiene la sua terza vittoria agli agoni tragici di Atene.</a:t>
            </a:r>
          </a:p>
          <a:p>
            <a:pPr algn="just">
              <a:buNone/>
            </a:pPr>
            <a:r>
              <a:rPr lang="it-IT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>
              <a:buNone/>
            </a:pP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data del 458 è molto significativa dal punto di vista politico e sociale; infatti Eschilo con l’ </a:t>
            </a:r>
            <a:r>
              <a:rPr lang="it-IT" sz="1800" i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Orestea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affronta il problema dell’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Aeropago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che la riforma di </a:t>
            </a:r>
            <a:r>
              <a:rPr lang="it-IT" sz="18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Efialte</a:t>
            </a:r>
            <a:r>
              <a:rPr lang="it-IT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461 ha esautorato dai poteri politici ed ha adibito esclusivamente al giudizio di delitti di sangue.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39938" name="Picture 2" descr="http://upload.wikimedia.org/wikipedia/commons/thumb/2/2e/Archeologico_firenze%2C_bronzi_della_Meloria%2C_eschilo.JPG/640px-Archeologico_firenze%2C_bronzi_della_Meloria%2C_eschi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2880320" cy="360336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1" name="CasellaDiTesto 10"/>
          <p:cNvSpPr txBox="1"/>
          <p:nvPr/>
        </p:nvSpPr>
        <p:spPr>
          <a:xfrm>
            <a:off x="4067944" y="5206294"/>
            <a:ext cx="4032448" cy="5539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Bronzo rinascimentale di Eschilo </a:t>
            </a:r>
          </a:p>
          <a:p>
            <a:pPr algn="just"/>
            <a:r>
              <a:rPr lang="it-IT" sz="1200" dirty="0" smtClean="0">
                <a:solidFill>
                  <a:schemeClr val="bg1"/>
                </a:solidFill>
              </a:rPr>
              <a:t>(Museo </a:t>
            </a:r>
            <a:r>
              <a:rPr lang="it-IT" sz="1200" dirty="0" err="1" smtClean="0">
                <a:solidFill>
                  <a:schemeClr val="bg1"/>
                </a:solidFill>
              </a:rPr>
              <a:t>Archeologco</a:t>
            </a:r>
            <a:r>
              <a:rPr lang="it-IT" sz="1200" dirty="0" smtClean="0">
                <a:solidFill>
                  <a:schemeClr val="bg1"/>
                </a:solidFill>
              </a:rPr>
              <a:t> Nazionale di Firenze) 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Eschilo e la politica estera nell’</a:t>
            </a:r>
            <a:r>
              <a:rPr lang="it-IT" i="1" dirty="0" err="1" smtClean="0"/>
              <a:t>Orestea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997152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Eschilo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attualizza l’</a:t>
            </a:r>
            <a:r>
              <a:rPr lang="it-IT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Orestea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nel contesto della politica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estera. </a:t>
            </a:r>
          </a:p>
          <a:p>
            <a:pPr algn="just"/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</a:t>
            </a:r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Agamennone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l’ambientazione subisce uno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spostamento da Micene ad Argo. </a:t>
            </a:r>
            <a:endParaRPr lang="it-IT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Alla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 delle </a:t>
            </a:r>
            <a:r>
              <a:rPr lang="it-IT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Eumenidi</a:t>
            </a:r>
            <a:r>
              <a:rPr lang="it-IT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Oreste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assolto dal tribunale ateniese dell’ Areopago con il voto decisivo di Atena, si allontana garantendo eterna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alleanza fra Argo e Atene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L’intenzione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eschilea è di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attualizzare il mito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 riferimento, che per il pubblico doveva essere evidente, alla nuova alleanza conclusa tre anni prima da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Atene con Argo, nemica di Sparta.</a:t>
            </a: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36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Eschilo, l’</a:t>
            </a:r>
            <a:r>
              <a:rPr lang="it-IT" i="1" dirty="0" err="1" smtClean="0"/>
              <a:t>Orestea</a:t>
            </a:r>
            <a:r>
              <a:rPr lang="it-IT" dirty="0" smtClean="0"/>
              <a:t> e la politica interna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Eschilo attualizza l’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Orestea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nel contesto della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politica </a:t>
            </a:r>
            <a:r>
              <a:rPr lang="it-I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innovazione eschilea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l’assoluzione di Oreste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parte dell’Areopago di Atene, creato appositamente dalla dea Atena. 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 </a:t>
            </a:r>
            <a:r>
              <a:rPr lang="it-IT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dibattito contemporaneo sui compiti dell’Areopago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quale posizione prende Eschilo? Difficile dirlo. </a:t>
            </a:r>
            <a:endParaRPr lang="it-I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L’Areopago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viene presentato come tribunale sacro fondato da Atena. </a:t>
            </a:r>
            <a:r>
              <a:rPr lang="it-I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Tuttavia 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l’Areopago nelle </a:t>
            </a:r>
            <a:r>
              <a:rPr lang="it-IT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Eumenidi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giudica un delitto di sangue (in conformità con la riforma di </a:t>
            </a:r>
            <a:r>
              <a:rPr lang="it-IT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Efialte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quindi le posizioni di Eschilo non devono essere necessariamente identificate con quelle conservatrici.</a:t>
            </a:r>
          </a:p>
        </p:txBody>
      </p:sp>
    </p:spTree>
    <p:extLst>
      <p:ext uri="{BB962C8B-B14F-4D97-AF65-F5344CB8AC3E}">
        <p14:creationId xmlns:p14="http://schemas.microsoft.com/office/powerpoint/2010/main" val="25697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79712" y="260648"/>
            <a:ext cx="50405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IL MITO</a:t>
            </a:r>
            <a:endParaRPr lang="it-IT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4127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 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577116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2250" algn="l"/>
              </a:tabLs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Clitemnestra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moglie di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Agamennone,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personaggio fondamentale nella tragedia, è condannata</a:t>
            </a:r>
            <a:r>
              <a:rPr kumimoji="0" lang="pt-P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da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frodite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con la </a:t>
            </a:r>
            <a:r>
              <a:rPr kumimoji="0" lang="it-IT" b="0" i="0" u="none" strike="noStrike" cap="none" normalizeH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sorella Elena, ad essere adultera per le colpe del padre (ereditarietà della colpa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  <a:endParaRPr kumimoji="0" lang="it-IT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2250" algn="l"/>
              </a:tabLst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Sposa il re di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Pisa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ma successivamente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Agamennone 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attacca la città, uccide il marito ed il figlio di </a:t>
            </a:r>
            <a:r>
              <a:rPr kumimoji="0" lang="it-IT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Clitemnestra</a:t>
            </a: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 la costringe a risposarsi con lui.</a:t>
            </a:r>
            <a:endParaRPr kumimoji="0" lang="it-IT" sz="2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Immagine 8" descr="unnamed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4572000" cy="24955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5004048" y="5589240"/>
            <a:ext cx="3960440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solidFill>
                  <a:schemeClr val="bg1"/>
                </a:solidFill>
              </a:rPr>
              <a:t>Il ritorno di Agamennone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it-IT" sz="1200" dirty="0" smtClean="0">
                <a:solidFill>
                  <a:schemeClr val="bg1"/>
                </a:solidFill>
              </a:rPr>
              <a:t>illustrazione del 1879 per </a:t>
            </a:r>
            <a:r>
              <a:rPr lang="it-IT" sz="1200" i="1" dirty="0" smtClean="0">
                <a:solidFill>
                  <a:schemeClr val="bg1"/>
                </a:solidFill>
              </a:rPr>
              <a:t>Stories from the </a:t>
            </a:r>
            <a:r>
              <a:rPr lang="it-IT" sz="1200" i="1" dirty="0" err="1" smtClean="0">
                <a:solidFill>
                  <a:schemeClr val="bg1"/>
                </a:solidFill>
              </a:rPr>
              <a:t>Greek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err="1" smtClean="0">
                <a:solidFill>
                  <a:schemeClr val="bg1"/>
                </a:solidFill>
              </a:rPr>
              <a:t>Tragedians</a:t>
            </a:r>
            <a:r>
              <a:rPr lang="it-IT" sz="1200" dirty="0" smtClean="0">
                <a:solidFill>
                  <a:schemeClr val="bg1"/>
                </a:solidFill>
              </a:rPr>
              <a:t> di Alfred Church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52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852936"/>
            <a:ext cx="4644008" cy="368348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51520" y="332656"/>
            <a:ext cx="86409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Dai due nascono quattro figli, </a:t>
            </a:r>
            <a:r>
              <a:rPr lang="it-IT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Ifigenia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Ἰφιγένεια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,“nata da violenza”),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Oreste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Crisotemi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ed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Elettra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parte per la guerra di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Troia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 a causa della mancanza di vento è costretto a fermarsi in </a:t>
            </a:r>
            <a:r>
              <a:rPr lang="it-IT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Aulide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lì interroga l’indovino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Calcante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sul motivo di tale sventura.</a:t>
            </a:r>
          </a:p>
          <a:p>
            <a:pPr lvl="0" algn="just">
              <a:buFont typeface="Arial" pitchFamily="34" charset="0"/>
              <a:buChar char="•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Scopre di essersi inimicato la dea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Artemide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essendosi vantato dopo l’uccisione di un cervo da grande distanza, ed è costretto per questo a sacrificare la figlia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Ifigenia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80112" y="4725144"/>
            <a:ext cx="3168352" cy="5539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solidFill>
                  <a:schemeClr val="bg1"/>
                </a:solidFill>
              </a:rPr>
              <a:t>Il sacrificio di Ifigenia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</a:p>
          <a:p>
            <a:pPr algn="just"/>
            <a:r>
              <a:rPr lang="it-IT" sz="1200" dirty="0" smtClean="0">
                <a:solidFill>
                  <a:schemeClr val="bg1"/>
                </a:solidFill>
              </a:rPr>
              <a:t>Francesco </a:t>
            </a:r>
            <a:r>
              <a:rPr lang="it-IT" sz="1200" dirty="0" err="1" smtClean="0">
                <a:solidFill>
                  <a:schemeClr val="bg1"/>
                </a:solidFill>
              </a:rPr>
              <a:t>Fortebassi</a:t>
            </a:r>
            <a:r>
              <a:rPr lang="it-IT" sz="1200" dirty="0" smtClean="0">
                <a:solidFill>
                  <a:schemeClr val="bg1"/>
                </a:solidFill>
              </a:rPr>
              <a:t> 1730, collezione privata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unnamed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5400600" cy="310018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88640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2250" algn="l"/>
              </a:tabLst>
            </a:pPr>
            <a:r>
              <a:rPr lang="it-IT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lang="it-IT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inganna la moglie e sacrifica la figlia, che viene salvata da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Artemide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 portata in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Tauride</a:t>
            </a:r>
            <a:r>
              <a:rPr lang="it-IT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2250" algn="l"/>
              </a:tabLst>
            </a:pPr>
            <a:r>
              <a:rPr kumimoji="0" lang="it-IT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Durante la guerra di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Troia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la maledizione di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Afrodite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si avvera e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Clitemnestra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tradisce il marito con il cugino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Egisto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che sale al trono ad Argo per i 10 anni nei quali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combatte a Troia.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2250" algn="l"/>
              </a:tabLs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Al ritorno del re ella decide di vendicarsi e uccide, con l’aiuto di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Egisto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Agamennone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Cassandra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la concubina troiana da lui catturata. la furia della donna si rivolge anche nei confronti di 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Oreste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il quale fugge in </a:t>
            </a:r>
            <a:r>
              <a:rPr kumimoji="0" lang="it-IT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Focide</a:t>
            </a:r>
            <a:r>
              <a:rPr lang="it-IT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2160" y="4581128"/>
            <a:ext cx="2952328" cy="7386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L'uccisione di Agamennone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illustrazione del 1879 per </a:t>
            </a:r>
            <a:r>
              <a:rPr lang="it-IT" sz="1200" i="1" dirty="0" smtClean="0">
                <a:solidFill>
                  <a:schemeClr val="bg1"/>
                </a:solidFill>
              </a:rPr>
              <a:t>Stories from the </a:t>
            </a:r>
            <a:r>
              <a:rPr lang="it-IT" sz="1200" i="1" dirty="0" err="1" smtClean="0">
                <a:solidFill>
                  <a:schemeClr val="bg1"/>
                </a:solidFill>
              </a:rPr>
              <a:t>Greek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err="1" smtClean="0">
                <a:solidFill>
                  <a:schemeClr val="bg1"/>
                </a:solidFill>
              </a:rPr>
              <a:t>Tragedians</a:t>
            </a:r>
            <a:r>
              <a:rPr lang="it-IT" sz="1200" dirty="0" smtClean="0">
                <a:solidFill>
                  <a:schemeClr val="bg1"/>
                </a:solidFill>
              </a:rPr>
              <a:t> di Alfred Church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7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18333</TotalTime>
  <Words>1534</Words>
  <Application>Microsoft Office PowerPoint</Application>
  <PresentationFormat>Presentazione su schermo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Eschilo e la politica estera nell’Orestea</vt:lpstr>
      <vt:lpstr>Eschilo, l’Orestea e la politica interna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Alcune traduzioni: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1960 Orestiade: regia di Vittorio Gassman e Luciano Lucignani;  traduzione di Pier Paolo Pasolini.  Rappresentata al Teatro Greco di Siracusa.</vt:lpstr>
      <vt:lpstr>Presentazione standard di PowerPoint</vt:lpstr>
      <vt:lpstr>Presentazione standard di PowerPoint</vt:lpstr>
      <vt:lpstr>qualche esempio:</vt:lpstr>
      <vt:lpstr>e per finire…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Pugnetti</dc:creator>
  <cp:lastModifiedBy>Utente</cp:lastModifiedBy>
  <cp:revision>36</cp:revision>
  <dcterms:created xsi:type="dcterms:W3CDTF">2014-10-26T15:47:00Z</dcterms:created>
  <dcterms:modified xsi:type="dcterms:W3CDTF">2014-11-16T19:43:59Z</dcterms:modified>
</cp:coreProperties>
</file>